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100" b="1" baseline="0">
                <a:solidFill>
                  <a:sysClr val="windowText" lastClr="000000"/>
                </a:solidFill>
              </a:rPr>
              <a:t>Weekly Statewide New HWOL Job Ads through 6/04/22</a:t>
            </a:r>
            <a:endParaRPr lang="en-US" sz="1100" b="1">
              <a:solidFill>
                <a:sysClr val="windowText" lastClr="000000"/>
              </a:solidFill>
            </a:endParaRPr>
          </a:p>
        </c:rich>
      </c:tx>
      <c:layout>
        <c:manualLayout>
          <c:xMode val="edge"/>
          <c:yMode val="edge"/>
          <c:x val="0.31371990630257518"/>
          <c:y val="5.2477524566171855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0000862080964676E-2"/>
          <c:y val="0.13116423512133929"/>
          <c:w val="0.84868081145029284"/>
          <c:h val="0.69958713665597461"/>
        </c:manualLayout>
      </c:layout>
      <c:barChart>
        <c:barDir val="col"/>
        <c:grouping val="clustered"/>
        <c:varyColors val="0"/>
        <c:ser>
          <c:idx val="0"/>
          <c:order val="1"/>
          <c:tx>
            <c:strRef>
              <c:f>'Line Graph'!$L$1</c:f>
              <c:strCache>
                <c:ptCount val="1"/>
              </c:strCache>
            </c:strRef>
          </c:tx>
          <c:spPr>
            <a:solidFill>
              <a:sysClr val="window" lastClr="FFFFFF">
                <a:lumMod val="85000"/>
              </a:sysClr>
            </a:solidFill>
            <a:ln>
              <a:solidFill>
                <a:sysClr val="window" lastClr="FFFFFF">
                  <a:lumMod val="85000"/>
                </a:sysClr>
              </a:solidFill>
            </a:ln>
            <a:effectLst/>
          </c:spPr>
          <c:invertIfNegative val="0"/>
          <c:cat>
            <c:strRef>
              <c:f>'Line Graph'!$K$67:$K$136</c:f>
              <c:strCache>
                <c:ptCount val="70"/>
                <c:pt idx="0">
                  <c:v> Feb 21</c:v>
                </c:pt>
                <c:pt idx="4">
                  <c:v> Mar 21</c:v>
                </c:pt>
                <c:pt idx="8">
                  <c:v> Apr 21</c:v>
                </c:pt>
                <c:pt idx="12">
                  <c:v> May 21</c:v>
                </c:pt>
                <c:pt idx="17">
                  <c:v> Jun 21</c:v>
                </c:pt>
                <c:pt idx="21">
                  <c:v> Jul 21</c:v>
                </c:pt>
                <c:pt idx="26">
                  <c:v> Aug 21</c:v>
                </c:pt>
                <c:pt idx="30">
                  <c:v> Sept 21</c:v>
                </c:pt>
                <c:pt idx="34">
                  <c:v> Oct 21</c:v>
                </c:pt>
                <c:pt idx="39">
                  <c:v> Nov 21</c:v>
                </c:pt>
                <c:pt idx="43">
                  <c:v> Dec 21</c:v>
                </c:pt>
                <c:pt idx="47">
                  <c:v> Jan 22</c:v>
                </c:pt>
                <c:pt idx="52">
                  <c:v> Feb 22</c:v>
                </c:pt>
                <c:pt idx="56">
                  <c:v> Mar 22</c:v>
                </c:pt>
                <c:pt idx="60">
                  <c:v> Apr 22</c:v>
                </c:pt>
                <c:pt idx="65">
                  <c:v> May 22</c:v>
                </c:pt>
                <c:pt idx="69">
                  <c:v> Jun 22</c:v>
                </c:pt>
              </c:strCache>
            </c:strRef>
          </c:cat>
          <c:val>
            <c:numRef>
              <c:f>'Line Graph'!$L$67:$L$136</c:f>
              <c:numCache>
                <c:formatCode>#,##0</c:formatCode>
                <c:ptCount val="70"/>
                <c:pt idx="0">
                  <c:v>14000</c:v>
                </c:pt>
                <c:pt idx="1">
                  <c:v>14000</c:v>
                </c:pt>
                <c:pt idx="2">
                  <c:v>14000</c:v>
                </c:pt>
                <c:pt idx="3">
                  <c:v>14000</c:v>
                </c:pt>
                <c:pt idx="4" formatCode="0.00">
                  <c:v>0</c:v>
                </c:pt>
                <c:pt idx="5" formatCode="0.00">
                  <c:v>0</c:v>
                </c:pt>
                <c:pt idx="6" formatCode="0.00">
                  <c:v>0</c:v>
                </c:pt>
                <c:pt idx="7" formatCode="0.00">
                  <c:v>0</c:v>
                </c:pt>
                <c:pt idx="8">
                  <c:v>14000</c:v>
                </c:pt>
                <c:pt idx="9">
                  <c:v>14000</c:v>
                </c:pt>
                <c:pt idx="10" formatCode="0.00">
                  <c:v>14000</c:v>
                </c:pt>
                <c:pt idx="11" formatCode="0.00">
                  <c:v>14000</c:v>
                </c:pt>
                <c:pt idx="12" formatCode="0.00">
                  <c:v>0</c:v>
                </c:pt>
                <c:pt idx="13" formatCode="0.00">
                  <c:v>0</c:v>
                </c:pt>
                <c:pt idx="14" formatCode="0.00">
                  <c:v>0</c:v>
                </c:pt>
                <c:pt idx="15" formatCode="0.00">
                  <c:v>0</c:v>
                </c:pt>
                <c:pt idx="16" formatCode="0.00">
                  <c:v>0</c:v>
                </c:pt>
                <c:pt idx="17" formatCode="0.00">
                  <c:v>14000</c:v>
                </c:pt>
                <c:pt idx="18" formatCode="0.00">
                  <c:v>14000</c:v>
                </c:pt>
                <c:pt idx="19" formatCode="0.00">
                  <c:v>14000</c:v>
                </c:pt>
                <c:pt idx="20" formatCode="0.00">
                  <c:v>14000</c:v>
                </c:pt>
                <c:pt idx="21" formatCode="0.00">
                  <c:v>0</c:v>
                </c:pt>
                <c:pt idx="22" formatCode="0.00">
                  <c:v>0</c:v>
                </c:pt>
                <c:pt idx="23" formatCode="0.00">
                  <c:v>0</c:v>
                </c:pt>
                <c:pt idx="24" formatCode="0.00">
                  <c:v>0</c:v>
                </c:pt>
                <c:pt idx="25" formatCode="0.00">
                  <c:v>0</c:v>
                </c:pt>
                <c:pt idx="26" formatCode="0.00">
                  <c:v>14000</c:v>
                </c:pt>
                <c:pt idx="27" formatCode="0.00">
                  <c:v>14000</c:v>
                </c:pt>
                <c:pt idx="28" formatCode="0.00">
                  <c:v>14000</c:v>
                </c:pt>
                <c:pt idx="29" formatCode="0.00">
                  <c:v>14000</c:v>
                </c:pt>
                <c:pt idx="30" formatCode="0.00">
                  <c:v>0</c:v>
                </c:pt>
                <c:pt idx="31" formatCode="0.00">
                  <c:v>0</c:v>
                </c:pt>
                <c:pt idx="32" formatCode="0.00">
                  <c:v>0</c:v>
                </c:pt>
                <c:pt idx="33" formatCode="0.00">
                  <c:v>0</c:v>
                </c:pt>
                <c:pt idx="34" formatCode="0.00">
                  <c:v>14000</c:v>
                </c:pt>
                <c:pt idx="35" formatCode="0.00">
                  <c:v>14000</c:v>
                </c:pt>
                <c:pt idx="36" formatCode="0.00">
                  <c:v>14000</c:v>
                </c:pt>
                <c:pt idx="37" formatCode="0.00">
                  <c:v>14000</c:v>
                </c:pt>
                <c:pt idx="38" formatCode="0.00">
                  <c:v>14000</c:v>
                </c:pt>
                <c:pt idx="39" formatCode="0.00">
                  <c:v>0</c:v>
                </c:pt>
                <c:pt idx="40" formatCode="0.00">
                  <c:v>0</c:v>
                </c:pt>
                <c:pt idx="41" formatCode="0.00">
                  <c:v>0</c:v>
                </c:pt>
                <c:pt idx="42" formatCode="0.00">
                  <c:v>0</c:v>
                </c:pt>
                <c:pt idx="43" formatCode="0.00">
                  <c:v>14000</c:v>
                </c:pt>
                <c:pt idx="44" formatCode="0.00">
                  <c:v>14000</c:v>
                </c:pt>
                <c:pt idx="45" formatCode="0.00">
                  <c:v>14000</c:v>
                </c:pt>
                <c:pt idx="46" formatCode="0.00">
                  <c:v>14000</c:v>
                </c:pt>
                <c:pt idx="47" formatCode="0.00">
                  <c:v>0</c:v>
                </c:pt>
                <c:pt idx="48" formatCode="0.00">
                  <c:v>0</c:v>
                </c:pt>
                <c:pt idx="49" formatCode="0.00">
                  <c:v>0</c:v>
                </c:pt>
                <c:pt idx="50" formatCode="0.00">
                  <c:v>0</c:v>
                </c:pt>
                <c:pt idx="51" formatCode="0.00">
                  <c:v>0</c:v>
                </c:pt>
                <c:pt idx="52" formatCode="0.00">
                  <c:v>14000</c:v>
                </c:pt>
                <c:pt idx="53" formatCode="0.00">
                  <c:v>14000</c:v>
                </c:pt>
                <c:pt idx="54" formatCode="0.00">
                  <c:v>14000</c:v>
                </c:pt>
                <c:pt idx="55" formatCode="0.00">
                  <c:v>14000</c:v>
                </c:pt>
                <c:pt idx="56" formatCode="0.00">
                  <c:v>0</c:v>
                </c:pt>
                <c:pt idx="57" formatCode="0.00">
                  <c:v>0</c:v>
                </c:pt>
                <c:pt idx="58" formatCode="0.00">
                  <c:v>0</c:v>
                </c:pt>
                <c:pt idx="59" formatCode="0.00">
                  <c:v>0</c:v>
                </c:pt>
                <c:pt idx="60" formatCode="0.00">
                  <c:v>14000</c:v>
                </c:pt>
                <c:pt idx="61" formatCode="0.00">
                  <c:v>14000</c:v>
                </c:pt>
                <c:pt idx="62" formatCode="0.00">
                  <c:v>14000</c:v>
                </c:pt>
                <c:pt idx="63" formatCode="0.00">
                  <c:v>14000</c:v>
                </c:pt>
                <c:pt idx="64" formatCode="0.00">
                  <c:v>14000</c:v>
                </c:pt>
                <c:pt idx="65" formatCode="0.00">
                  <c:v>0</c:v>
                </c:pt>
                <c:pt idx="66" formatCode="0.00">
                  <c:v>0</c:v>
                </c:pt>
                <c:pt idx="67" formatCode="0.00">
                  <c:v>0</c:v>
                </c:pt>
                <c:pt idx="68" formatCode="0.00">
                  <c:v>0</c:v>
                </c:pt>
                <c:pt idx="69" formatCode="0.00">
                  <c:v>14000</c:v>
                </c:pt>
              </c:numCache>
            </c:numRef>
          </c:val>
          <c:extLst>
            <c:ext xmlns:c16="http://schemas.microsoft.com/office/drawing/2014/chart" uri="{C3380CC4-5D6E-409C-BE32-E72D297353CC}">
              <c16:uniqueId val="{00000000-E7FE-41CD-A1F3-DC38CE6A3262}"/>
            </c:ext>
          </c:extLst>
        </c:ser>
        <c:dLbls>
          <c:showLegendKey val="0"/>
          <c:showVal val="0"/>
          <c:showCatName val="0"/>
          <c:showSerName val="0"/>
          <c:showPercent val="0"/>
          <c:showBubbleSize val="0"/>
        </c:dLbls>
        <c:gapWidth val="0"/>
        <c:overlap val="100"/>
        <c:axId val="416440904"/>
        <c:axId val="416439264"/>
      </c:barChart>
      <c:lineChart>
        <c:grouping val="standard"/>
        <c:varyColors val="0"/>
        <c:ser>
          <c:idx val="1"/>
          <c:order val="0"/>
          <c:tx>
            <c:strRef>
              <c:f>'Line Graph'!$M$1</c:f>
              <c:strCache>
                <c:ptCount val="1"/>
                <c:pt idx="0">
                  <c:v>CT Weekly New Ads</c:v>
                </c:pt>
              </c:strCache>
            </c:strRef>
          </c:tx>
          <c:spPr>
            <a:ln w="38100" cap="rnd">
              <a:solidFill>
                <a:srgbClr val="00B050"/>
              </a:solidFill>
              <a:round/>
            </a:ln>
            <a:effectLst/>
          </c:spPr>
          <c:marker>
            <c:symbol val="none"/>
          </c:marker>
          <c:cat>
            <c:strRef>
              <c:f>'Line Graph'!$K$67:$K$135</c:f>
              <c:strCache>
                <c:ptCount val="66"/>
                <c:pt idx="0">
                  <c:v> Feb 21</c:v>
                </c:pt>
                <c:pt idx="4">
                  <c:v> Mar 21</c:v>
                </c:pt>
                <c:pt idx="8">
                  <c:v> Apr 21</c:v>
                </c:pt>
                <c:pt idx="12">
                  <c:v> May 21</c:v>
                </c:pt>
                <c:pt idx="17">
                  <c:v> Jun 21</c:v>
                </c:pt>
                <c:pt idx="21">
                  <c:v> Jul 21</c:v>
                </c:pt>
                <c:pt idx="26">
                  <c:v> Aug 21</c:v>
                </c:pt>
                <c:pt idx="30">
                  <c:v> Sept 21</c:v>
                </c:pt>
                <c:pt idx="34">
                  <c:v> Oct 21</c:v>
                </c:pt>
                <c:pt idx="39">
                  <c:v> Nov 21</c:v>
                </c:pt>
                <c:pt idx="43">
                  <c:v> Dec 21</c:v>
                </c:pt>
                <c:pt idx="47">
                  <c:v> Jan 22</c:v>
                </c:pt>
                <c:pt idx="52">
                  <c:v> Feb 22</c:v>
                </c:pt>
                <c:pt idx="56">
                  <c:v> Mar 22</c:v>
                </c:pt>
                <c:pt idx="60">
                  <c:v> Apr 22</c:v>
                </c:pt>
                <c:pt idx="65">
                  <c:v> May 22</c:v>
                </c:pt>
              </c:strCache>
            </c:strRef>
          </c:cat>
          <c:val>
            <c:numRef>
              <c:f>'Line Graph'!$M$67:$M$136</c:f>
              <c:numCache>
                <c:formatCode>General</c:formatCode>
                <c:ptCount val="70"/>
                <c:pt idx="0">
                  <c:v>3857</c:v>
                </c:pt>
                <c:pt idx="1">
                  <c:v>3864</c:v>
                </c:pt>
                <c:pt idx="2">
                  <c:v>5512</c:v>
                </c:pt>
                <c:pt idx="3">
                  <c:v>4111</c:v>
                </c:pt>
                <c:pt idx="4">
                  <c:v>6058</c:v>
                </c:pt>
                <c:pt idx="5">
                  <c:v>7304</c:v>
                </c:pt>
                <c:pt idx="6">
                  <c:v>5770</c:v>
                </c:pt>
                <c:pt idx="7">
                  <c:v>6002</c:v>
                </c:pt>
                <c:pt idx="8">
                  <c:v>6959</c:v>
                </c:pt>
                <c:pt idx="9">
                  <c:v>4189</c:v>
                </c:pt>
                <c:pt idx="10">
                  <c:v>6187</c:v>
                </c:pt>
                <c:pt idx="11">
                  <c:v>6396</c:v>
                </c:pt>
                <c:pt idx="12">
                  <c:v>8070</c:v>
                </c:pt>
                <c:pt idx="13">
                  <c:v>8461</c:v>
                </c:pt>
                <c:pt idx="14">
                  <c:v>7510</c:v>
                </c:pt>
                <c:pt idx="15">
                  <c:v>7543</c:v>
                </c:pt>
                <c:pt idx="16">
                  <c:v>6710</c:v>
                </c:pt>
                <c:pt idx="17">
                  <c:v>6294</c:v>
                </c:pt>
                <c:pt idx="18">
                  <c:v>5737</c:v>
                </c:pt>
                <c:pt idx="19">
                  <c:v>6491</c:v>
                </c:pt>
                <c:pt idx="20">
                  <c:v>7214</c:v>
                </c:pt>
                <c:pt idx="21">
                  <c:v>9970</c:v>
                </c:pt>
                <c:pt idx="22">
                  <c:v>7673</c:v>
                </c:pt>
                <c:pt idx="23">
                  <c:v>5225</c:v>
                </c:pt>
                <c:pt idx="24">
                  <c:v>8333</c:v>
                </c:pt>
                <c:pt idx="25">
                  <c:v>7105</c:v>
                </c:pt>
                <c:pt idx="26">
                  <c:v>7889</c:v>
                </c:pt>
                <c:pt idx="27">
                  <c:v>6788</c:v>
                </c:pt>
                <c:pt idx="28">
                  <c:v>6943</c:v>
                </c:pt>
                <c:pt idx="29">
                  <c:v>7605</c:v>
                </c:pt>
                <c:pt idx="30">
                  <c:v>7948</c:v>
                </c:pt>
                <c:pt idx="31">
                  <c:v>8466</c:v>
                </c:pt>
                <c:pt idx="32">
                  <c:v>7157</c:v>
                </c:pt>
                <c:pt idx="33" formatCode="#,##0">
                  <c:v>8227</c:v>
                </c:pt>
                <c:pt idx="34" formatCode="#,##0">
                  <c:v>7470</c:v>
                </c:pt>
                <c:pt idx="35" formatCode="0">
                  <c:v>10343</c:v>
                </c:pt>
                <c:pt idx="36">
                  <c:v>10041</c:v>
                </c:pt>
                <c:pt idx="37">
                  <c:v>9974</c:v>
                </c:pt>
                <c:pt idx="38">
                  <c:v>8109</c:v>
                </c:pt>
                <c:pt idx="39">
                  <c:v>8680</c:v>
                </c:pt>
                <c:pt idx="40">
                  <c:v>6947</c:v>
                </c:pt>
                <c:pt idx="41" formatCode="#,##0">
                  <c:v>8595</c:v>
                </c:pt>
                <c:pt idx="42">
                  <c:v>8383</c:v>
                </c:pt>
                <c:pt idx="43">
                  <c:v>8186</c:v>
                </c:pt>
                <c:pt idx="44" formatCode="#,##0">
                  <c:v>6877</c:v>
                </c:pt>
                <c:pt idx="45" formatCode="#,##0">
                  <c:v>9012</c:v>
                </c:pt>
                <c:pt idx="46">
                  <c:v>5689</c:v>
                </c:pt>
                <c:pt idx="47" formatCode="#,##0">
                  <c:v>5258</c:v>
                </c:pt>
                <c:pt idx="48" formatCode="#,##0">
                  <c:v>6841</c:v>
                </c:pt>
                <c:pt idx="49" formatCode="#,##0">
                  <c:v>7532</c:v>
                </c:pt>
                <c:pt idx="50" formatCode="#,##0">
                  <c:v>9134</c:v>
                </c:pt>
                <c:pt idx="51">
                  <c:v>8154</c:v>
                </c:pt>
                <c:pt idx="52">
                  <c:v>9681</c:v>
                </c:pt>
                <c:pt idx="53">
                  <c:v>9362</c:v>
                </c:pt>
                <c:pt idx="54" formatCode="#,##0">
                  <c:v>6807</c:v>
                </c:pt>
                <c:pt idx="55">
                  <c:v>8236</c:v>
                </c:pt>
                <c:pt idx="56">
                  <c:v>11931</c:v>
                </c:pt>
                <c:pt idx="57" formatCode="#,##0">
                  <c:v>9215</c:v>
                </c:pt>
                <c:pt idx="58">
                  <c:v>8370</c:v>
                </c:pt>
                <c:pt idx="59">
                  <c:v>8502</c:v>
                </c:pt>
                <c:pt idx="60">
                  <c:v>9129</c:v>
                </c:pt>
                <c:pt idx="61">
                  <c:v>8388</c:v>
                </c:pt>
                <c:pt idx="62">
                  <c:v>6837</c:v>
                </c:pt>
                <c:pt idx="63">
                  <c:v>8571</c:v>
                </c:pt>
                <c:pt idx="64">
                  <c:v>9458</c:v>
                </c:pt>
                <c:pt idx="65">
                  <c:v>12852</c:v>
                </c:pt>
                <c:pt idx="66">
                  <c:v>10177</c:v>
                </c:pt>
                <c:pt idx="67">
                  <c:v>11117</c:v>
                </c:pt>
                <c:pt idx="68">
                  <c:v>9839</c:v>
                </c:pt>
                <c:pt idx="69">
                  <c:v>6847</c:v>
                </c:pt>
              </c:numCache>
            </c:numRef>
          </c:val>
          <c:smooth val="0"/>
          <c:extLst>
            <c:ext xmlns:c16="http://schemas.microsoft.com/office/drawing/2014/chart" uri="{C3380CC4-5D6E-409C-BE32-E72D297353CC}">
              <c16:uniqueId val="{00000001-E7FE-41CD-A1F3-DC38CE6A3262}"/>
            </c:ext>
          </c:extLst>
        </c:ser>
        <c:dLbls>
          <c:showLegendKey val="0"/>
          <c:showVal val="0"/>
          <c:showCatName val="0"/>
          <c:showSerName val="0"/>
          <c:showPercent val="0"/>
          <c:showBubbleSize val="0"/>
        </c:dLbls>
        <c:marker val="1"/>
        <c:smooth val="0"/>
        <c:axId val="416440904"/>
        <c:axId val="416439264"/>
      </c:lineChart>
      <c:lineChart>
        <c:grouping val="standard"/>
        <c:varyColors val="0"/>
        <c:ser>
          <c:idx val="3"/>
          <c:order val="2"/>
          <c:tx>
            <c:strRef>
              <c:f>'Line Graph'!$C$1</c:f>
              <c:strCache>
                <c:ptCount val="1"/>
                <c:pt idx="0">
                  <c:v>US Weekly New Ads</c:v>
                </c:pt>
              </c:strCache>
            </c:strRef>
          </c:tx>
          <c:spPr>
            <a:ln w="28575" cap="rnd">
              <a:solidFill>
                <a:srgbClr val="4472C4">
                  <a:lumMod val="75000"/>
                </a:srgbClr>
              </a:solidFill>
              <a:round/>
            </a:ln>
            <a:effectLst/>
          </c:spPr>
          <c:marker>
            <c:symbol val="none"/>
          </c:marker>
          <c:cat>
            <c:strRef>
              <c:f>'Line Graph'!$K$67:$K$135</c:f>
              <c:strCache>
                <c:ptCount val="66"/>
                <c:pt idx="0">
                  <c:v> Feb 21</c:v>
                </c:pt>
                <c:pt idx="4">
                  <c:v> Mar 21</c:v>
                </c:pt>
                <c:pt idx="8">
                  <c:v> Apr 21</c:v>
                </c:pt>
                <c:pt idx="12">
                  <c:v> May 21</c:v>
                </c:pt>
                <c:pt idx="17">
                  <c:v> Jun 21</c:v>
                </c:pt>
                <c:pt idx="21">
                  <c:v> Jul 21</c:v>
                </c:pt>
                <c:pt idx="26">
                  <c:v> Aug 21</c:v>
                </c:pt>
                <c:pt idx="30">
                  <c:v> Sept 21</c:v>
                </c:pt>
                <c:pt idx="34">
                  <c:v> Oct 21</c:v>
                </c:pt>
                <c:pt idx="39">
                  <c:v> Nov 21</c:v>
                </c:pt>
                <c:pt idx="43">
                  <c:v> Dec 21</c:v>
                </c:pt>
                <c:pt idx="47">
                  <c:v> Jan 22</c:v>
                </c:pt>
                <c:pt idx="52">
                  <c:v> Feb 22</c:v>
                </c:pt>
                <c:pt idx="56">
                  <c:v> Mar 22</c:v>
                </c:pt>
                <c:pt idx="60">
                  <c:v> Apr 22</c:v>
                </c:pt>
                <c:pt idx="65">
                  <c:v> May 22</c:v>
                </c:pt>
              </c:strCache>
            </c:strRef>
          </c:cat>
          <c:val>
            <c:numRef>
              <c:f>'Line Graph'!$C$67:$C$136</c:f>
              <c:numCache>
                <c:formatCode>General</c:formatCode>
                <c:ptCount val="70"/>
                <c:pt idx="0">
                  <c:v>505181</c:v>
                </c:pt>
                <c:pt idx="1">
                  <c:v>459672</c:v>
                </c:pt>
                <c:pt idx="2">
                  <c:v>545660</c:v>
                </c:pt>
                <c:pt idx="3">
                  <c:v>500883</c:v>
                </c:pt>
                <c:pt idx="4">
                  <c:v>654686</c:v>
                </c:pt>
                <c:pt idx="5">
                  <c:v>665345</c:v>
                </c:pt>
                <c:pt idx="6">
                  <c:v>582794</c:v>
                </c:pt>
                <c:pt idx="7">
                  <c:v>603791</c:v>
                </c:pt>
                <c:pt idx="8">
                  <c:v>634189</c:v>
                </c:pt>
                <c:pt idx="9">
                  <c:v>580414</c:v>
                </c:pt>
                <c:pt idx="10">
                  <c:v>629387</c:v>
                </c:pt>
                <c:pt idx="11">
                  <c:v>719600</c:v>
                </c:pt>
                <c:pt idx="12">
                  <c:v>657332</c:v>
                </c:pt>
                <c:pt idx="13" formatCode="#,##0">
                  <c:v>736532</c:v>
                </c:pt>
                <c:pt idx="14" formatCode="#,##0">
                  <c:v>733928</c:v>
                </c:pt>
                <c:pt idx="15" formatCode="#,##0">
                  <c:v>658299</c:v>
                </c:pt>
                <c:pt idx="16" formatCode="#,##0">
                  <c:v>598562</c:v>
                </c:pt>
                <c:pt idx="17" formatCode="#,##0">
                  <c:v>631529</c:v>
                </c:pt>
                <c:pt idx="18" formatCode="#,##0">
                  <c:v>661316</c:v>
                </c:pt>
                <c:pt idx="19" formatCode="#,##0">
                  <c:v>555785</c:v>
                </c:pt>
                <c:pt idx="20" formatCode="#,##0">
                  <c:v>608932</c:v>
                </c:pt>
                <c:pt idx="21" formatCode="#,##0">
                  <c:v>680564</c:v>
                </c:pt>
                <c:pt idx="22" formatCode="#,##0">
                  <c:v>586366</c:v>
                </c:pt>
                <c:pt idx="23" formatCode="#,##0">
                  <c:v>424084</c:v>
                </c:pt>
                <c:pt idx="24" formatCode="#,##0">
                  <c:v>645727</c:v>
                </c:pt>
                <c:pt idx="25" formatCode="#,##0">
                  <c:v>651004</c:v>
                </c:pt>
                <c:pt idx="26" formatCode="#,##0">
                  <c:v>652268</c:v>
                </c:pt>
                <c:pt idx="27" formatCode="#,##0">
                  <c:v>583617</c:v>
                </c:pt>
                <c:pt idx="28" formatCode="#,##0">
                  <c:v>624914</c:v>
                </c:pt>
                <c:pt idx="29" formatCode="#,##0">
                  <c:v>628198</c:v>
                </c:pt>
                <c:pt idx="30" formatCode="#,##0">
                  <c:v>630990</c:v>
                </c:pt>
                <c:pt idx="31" formatCode="#,##0">
                  <c:v>660089</c:v>
                </c:pt>
                <c:pt idx="32" formatCode="#,##0">
                  <c:v>548001</c:v>
                </c:pt>
                <c:pt idx="33" formatCode="#,##0">
                  <c:v>630933</c:v>
                </c:pt>
                <c:pt idx="34" formatCode="#,##0">
                  <c:v>543396</c:v>
                </c:pt>
                <c:pt idx="35" formatCode="#,##0">
                  <c:v>699005</c:v>
                </c:pt>
                <c:pt idx="36" formatCode="#,##0">
                  <c:v>698525</c:v>
                </c:pt>
                <c:pt idx="37" formatCode="#,##0">
                  <c:v>692931</c:v>
                </c:pt>
                <c:pt idx="38" formatCode="#,##0">
                  <c:v>635598</c:v>
                </c:pt>
                <c:pt idx="39" formatCode="#,##0">
                  <c:v>574127</c:v>
                </c:pt>
                <c:pt idx="40" formatCode="#,##0">
                  <c:v>536794</c:v>
                </c:pt>
                <c:pt idx="41" formatCode="#,##0">
                  <c:v>611563</c:v>
                </c:pt>
                <c:pt idx="42" formatCode="#,##0">
                  <c:v>659744</c:v>
                </c:pt>
                <c:pt idx="43" formatCode="#,##0">
                  <c:v>608298</c:v>
                </c:pt>
                <c:pt idx="44" formatCode="#,##0">
                  <c:v>514485</c:v>
                </c:pt>
                <c:pt idx="45" formatCode="#,##0">
                  <c:v>617577</c:v>
                </c:pt>
                <c:pt idx="46" formatCode="#,##0">
                  <c:v>443208</c:v>
                </c:pt>
                <c:pt idx="47" formatCode="#,##0">
                  <c:v>405436</c:v>
                </c:pt>
                <c:pt idx="48" formatCode="#,##0">
                  <c:v>499045</c:v>
                </c:pt>
                <c:pt idx="49" formatCode="#,##0">
                  <c:v>568788</c:v>
                </c:pt>
                <c:pt idx="50" formatCode="#,##0">
                  <c:v>607619</c:v>
                </c:pt>
                <c:pt idx="51" formatCode="#,##0">
                  <c:v>636914</c:v>
                </c:pt>
                <c:pt idx="52" formatCode="#,##0">
                  <c:v>678379</c:v>
                </c:pt>
                <c:pt idx="53" formatCode="#,##0">
                  <c:v>721049</c:v>
                </c:pt>
                <c:pt idx="54" formatCode="#,##0">
                  <c:v>576812</c:v>
                </c:pt>
                <c:pt idx="55" formatCode="#,##0">
                  <c:v>674849</c:v>
                </c:pt>
                <c:pt idx="56" formatCode="#,##0">
                  <c:v>746930</c:v>
                </c:pt>
                <c:pt idx="57" formatCode="#,##0">
                  <c:v>718113</c:v>
                </c:pt>
                <c:pt idx="58" formatCode="#,##0">
                  <c:v>730802</c:v>
                </c:pt>
                <c:pt idx="59" formatCode="#,##0">
                  <c:v>698201</c:v>
                </c:pt>
                <c:pt idx="60" formatCode="#,##0">
                  <c:v>741828</c:v>
                </c:pt>
                <c:pt idx="61" formatCode="#,##0">
                  <c:v>724029</c:v>
                </c:pt>
                <c:pt idx="62" formatCode="#,##0">
                  <c:v>639417</c:v>
                </c:pt>
                <c:pt idx="63" formatCode="#,##0">
                  <c:v>751737</c:v>
                </c:pt>
                <c:pt idx="64" formatCode="#,##0">
                  <c:v>822122</c:v>
                </c:pt>
                <c:pt idx="65" formatCode="#,##0">
                  <c:v>1025335</c:v>
                </c:pt>
                <c:pt idx="66" formatCode="#,##0">
                  <c:v>822514</c:v>
                </c:pt>
                <c:pt idx="67" formatCode="#,##0">
                  <c:v>1050887</c:v>
                </c:pt>
                <c:pt idx="68" formatCode="#,##0">
                  <c:v>789921</c:v>
                </c:pt>
                <c:pt idx="69" formatCode="#,##0">
                  <c:v>577929</c:v>
                </c:pt>
              </c:numCache>
            </c:numRef>
          </c:val>
          <c:smooth val="0"/>
          <c:extLst>
            <c:ext xmlns:c16="http://schemas.microsoft.com/office/drawing/2014/chart" uri="{C3380CC4-5D6E-409C-BE32-E72D297353CC}">
              <c16:uniqueId val="{00000002-E7FE-41CD-A1F3-DC38CE6A3262}"/>
            </c:ext>
          </c:extLst>
        </c:ser>
        <c:dLbls>
          <c:showLegendKey val="0"/>
          <c:showVal val="0"/>
          <c:showCatName val="0"/>
          <c:showSerName val="0"/>
          <c:showPercent val="0"/>
          <c:showBubbleSize val="0"/>
        </c:dLbls>
        <c:marker val="1"/>
        <c:smooth val="0"/>
        <c:axId val="1272958335"/>
        <c:axId val="1272957919"/>
      </c:lineChart>
      <c:catAx>
        <c:axId val="416440904"/>
        <c:scaling>
          <c:orientation val="minMax"/>
        </c:scaling>
        <c:delete val="0"/>
        <c:axPos val="b"/>
        <c:numFmt formatCode="General" sourceLinked="1"/>
        <c:majorTickMark val="out"/>
        <c:minorTickMark val="none"/>
        <c:tickLblPos val="nextTo"/>
        <c:spPr>
          <a:noFill/>
          <a:ln w="9525" cap="flat" cmpd="sng" algn="ctr">
            <a:solidFill>
              <a:srgbClr val="44546A"/>
            </a:solidFill>
            <a:round/>
          </a:ln>
          <a:effectLst/>
        </c:spPr>
        <c:txPr>
          <a:bodyPr rot="5400000" spcFirstLastPara="1" vertOverflow="ellipsis" wrap="square" anchor="ctr" anchorCtr="0"/>
          <a:lstStyle/>
          <a:p>
            <a:pPr>
              <a:defRPr sz="600" b="0" i="0" u="none" strike="noStrike" kern="1200" baseline="0">
                <a:solidFill>
                  <a:sysClr val="windowText" lastClr="000000"/>
                </a:solidFill>
                <a:latin typeface="+mn-lt"/>
                <a:ea typeface="+mn-ea"/>
                <a:cs typeface="+mn-cs"/>
              </a:defRPr>
            </a:pPr>
            <a:endParaRPr lang="en-US"/>
          </a:p>
        </c:txPr>
        <c:crossAx val="416439264"/>
        <c:crosses val="autoZero"/>
        <c:auto val="1"/>
        <c:lblAlgn val="ctr"/>
        <c:lblOffset val="100"/>
        <c:noMultiLvlLbl val="0"/>
      </c:catAx>
      <c:valAx>
        <c:axId val="416439264"/>
        <c:scaling>
          <c:orientation val="minMax"/>
          <c:max val="14000"/>
          <c:min val="2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solidFill>
                      <a:sysClr val="windowText" lastClr="000000"/>
                    </a:solidFill>
                  </a:rPr>
                  <a:t>Connecticut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416440904"/>
        <c:crosses val="autoZero"/>
        <c:crossBetween val="between"/>
      </c:valAx>
      <c:valAx>
        <c:axId val="1272957919"/>
        <c:scaling>
          <c:orientation val="minMax"/>
          <c:max val="1400000"/>
          <c:min val="200000"/>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solidFill>
                      <a:sysClr val="windowText" lastClr="000000"/>
                    </a:solidFill>
                  </a:rPr>
                  <a:t>United States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272958335"/>
        <c:crosses val="max"/>
        <c:crossBetween val="between"/>
      </c:valAx>
      <c:catAx>
        <c:axId val="1272958335"/>
        <c:scaling>
          <c:orientation val="minMax"/>
        </c:scaling>
        <c:delete val="1"/>
        <c:axPos val="b"/>
        <c:numFmt formatCode="General" sourceLinked="1"/>
        <c:majorTickMark val="out"/>
        <c:minorTickMark val="none"/>
        <c:tickLblPos val="nextTo"/>
        <c:crossAx val="1272957919"/>
        <c:crosses val="autoZero"/>
        <c:auto val="1"/>
        <c:lblAlgn val="ctr"/>
        <c:lblOffset val="100"/>
        <c:noMultiLvlLbl val="0"/>
      </c:catAx>
      <c:spPr>
        <a:noFill/>
        <a:ln>
          <a:noFill/>
        </a:ln>
        <a:effectLst/>
      </c:spPr>
    </c:plotArea>
    <c:legend>
      <c:legendPos val="t"/>
      <c:legendEntry>
        <c:idx val="0"/>
        <c:delete val="1"/>
      </c:legendEntry>
      <c:legendEntry>
        <c:idx val="1"/>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Entry>
      <c:layout>
        <c:manualLayout>
          <c:xMode val="edge"/>
          <c:yMode val="edge"/>
          <c:x val="0.18962065086691754"/>
          <c:y val="6.7219790323220563E-2"/>
          <c:w val="0.64257993612867359"/>
          <c:h val="6.161447555217972E-2"/>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0.72742</cdr:x>
      <cdr:y>0.90391</cdr:y>
    </cdr:from>
    <cdr:to>
      <cdr:x>1</cdr:x>
      <cdr:y>1</cdr:y>
    </cdr:to>
    <cdr:sp macro="" textlink="">
      <cdr:nvSpPr>
        <cdr:cNvPr id="2" name="TextBox 1">
          <a:extLst xmlns:a="http://schemas.openxmlformats.org/drawingml/2006/main">
            <a:ext uri="{FF2B5EF4-FFF2-40B4-BE49-F238E27FC236}">
              <a16:creationId xmlns:a16="http://schemas.microsoft.com/office/drawing/2014/main" id="{E460E6BC-C473-4386-84E9-248EFBE951C1}"/>
            </a:ext>
          </a:extLst>
        </cdr:cNvPr>
        <cdr:cNvSpPr txBox="1"/>
      </cdr:nvSpPr>
      <cdr:spPr>
        <a:xfrm xmlns:a="http://schemas.openxmlformats.org/drawingml/2006/main">
          <a:off x="5390985" y="2536467"/>
          <a:ext cx="2020132" cy="2696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a:t>Source: CT DOL Analysis of HWOL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7/18/2022</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7/18/2022</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7/18/2022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7/18/2022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7/18/2022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7/18/2022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7/18/2022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7/18/2022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July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11FC9848-95A9-4AA8-AECA-70E17AD46FD1}"/>
              </a:ext>
            </a:extLst>
          </p:cNvPr>
          <p:cNvPicPr>
            <a:picLocks noChangeAspect="1"/>
          </p:cNvPicPr>
          <p:nvPr/>
        </p:nvPicPr>
        <p:blipFill>
          <a:blip r:embed="rId2"/>
          <a:stretch>
            <a:fillRect/>
          </a:stretch>
        </p:blipFill>
        <p:spPr>
          <a:xfrm>
            <a:off x="2011458" y="1553147"/>
            <a:ext cx="5121084" cy="443827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5" name="Picture 4">
            <a:extLst>
              <a:ext uri="{FF2B5EF4-FFF2-40B4-BE49-F238E27FC236}">
                <a16:creationId xmlns:a16="http://schemas.microsoft.com/office/drawing/2014/main" id="{F38965BD-E5FC-4EF5-9612-8E86C89C5DDD}"/>
              </a:ext>
            </a:extLst>
          </p:cNvPr>
          <p:cNvPicPr>
            <a:picLocks noChangeAspect="1"/>
          </p:cNvPicPr>
          <p:nvPr/>
        </p:nvPicPr>
        <p:blipFill>
          <a:blip r:embed="rId2"/>
          <a:stretch>
            <a:fillRect/>
          </a:stretch>
        </p:blipFill>
        <p:spPr>
          <a:xfrm>
            <a:off x="393811" y="1114603"/>
            <a:ext cx="8356378" cy="4933201"/>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5" name="Picture 4">
            <a:extLst>
              <a:ext uri="{FF2B5EF4-FFF2-40B4-BE49-F238E27FC236}">
                <a16:creationId xmlns:a16="http://schemas.microsoft.com/office/drawing/2014/main" id="{40729A0D-BDE6-4E90-82A1-47FA15189B02}"/>
              </a:ext>
            </a:extLst>
          </p:cNvPr>
          <p:cNvPicPr>
            <a:picLocks noChangeAspect="1"/>
          </p:cNvPicPr>
          <p:nvPr/>
        </p:nvPicPr>
        <p:blipFill>
          <a:blip r:embed="rId2"/>
          <a:stretch>
            <a:fillRect/>
          </a:stretch>
        </p:blipFill>
        <p:spPr>
          <a:xfrm>
            <a:off x="280987" y="942975"/>
            <a:ext cx="8582025"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5" name="Picture 4">
            <a:extLst>
              <a:ext uri="{FF2B5EF4-FFF2-40B4-BE49-F238E27FC236}">
                <a16:creationId xmlns:a16="http://schemas.microsoft.com/office/drawing/2014/main" id="{C5C4551A-AB97-4CF7-A782-600510C6FD45}"/>
              </a:ext>
            </a:extLst>
          </p:cNvPr>
          <p:cNvPicPr>
            <a:picLocks noChangeAspect="1"/>
          </p:cNvPicPr>
          <p:nvPr/>
        </p:nvPicPr>
        <p:blipFill>
          <a:blip r:embed="rId2"/>
          <a:stretch>
            <a:fillRect/>
          </a:stretch>
        </p:blipFill>
        <p:spPr>
          <a:xfrm>
            <a:off x="161925" y="1038225"/>
            <a:ext cx="8820150" cy="4781550"/>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53950281-50B9-41DC-9454-65608B4C50B9}"/>
              </a:ext>
            </a:extLst>
          </p:cNvPr>
          <p:cNvPicPr>
            <a:picLocks noChangeAspect="1"/>
          </p:cNvPicPr>
          <p:nvPr/>
        </p:nvPicPr>
        <p:blipFill>
          <a:blip r:embed="rId2"/>
          <a:stretch>
            <a:fillRect/>
          </a:stretch>
        </p:blipFill>
        <p:spPr>
          <a:xfrm>
            <a:off x="1647825" y="1295400"/>
            <a:ext cx="58483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6" name="Picture 5">
            <a:extLst>
              <a:ext uri="{FF2B5EF4-FFF2-40B4-BE49-F238E27FC236}">
                <a16:creationId xmlns:a16="http://schemas.microsoft.com/office/drawing/2014/main" id="{5D048E68-37A9-42CD-BE02-99B174DBB608}"/>
              </a:ext>
            </a:extLst>
          </p:cNvPr>
          <p:cNvPicPr>
            <a:picLocks noChangeAspect="1"/>
          </p:cNvPicPr>
          <p:nvPr/>
        </p:nvPicPr>
        <p:blipFill>
          <a:blip r:embed="rId2"/>
          <a:stretch>
            <a:fillRect/>
          </a:stretch>
        </p:blipFill>
        <p:spPr>
          <a:xfrm>
            <a:off x="2487358" y="136523"/>
            <a:ext cx="4169283" cy="5845705"/>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621F9440-9A8D-45E0-9A7D-E566FE32F013}"/>
              </a:ext>
            </a:extLst>
          </p:cNvPr>
          <p:cNvPicPr>
            <a:picLocks noChangeAspect="1"/>
          </p:cNvPicPr>
          <p:nvPr/>
        </p:nvPicPr>
        <p:blipFill>
          <a:blip r:embed="rId2"/>
          <a:stretch>
            <a:fillRect/>
          </a:stretch>
        </p:blipFill>
        <p:spPr>
          <a:xfrm>
            <a:off x="1463656" y="826307"/>
            <a:ext cx="6216688" cy="5375486"/>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28AA6C2B-6324-448C-B5B0-FE419611FC22}"/>
              </a:ext>
            </a:extLst>
          </p:cNvPr>
          <p:cNvPicPr>
            <a:picLocks noChangeAspect="1"/>
          </p:cNvPicPr>
          <p:nvPr/>
        </p:nvPicPr>
        <p:blipFill>
          <a:blip r:embed="rId2"/>
          <a:stretch>
            <a:fillRect/>
          </a:stretch>
        </p:blipFill>
        <p:spPr>
          <a:xfrm>
            <a:off x="666423" y="508045"/>
            <a:ext cx="7811153" cy="575946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3" name="Picture 2">
            <a:extLst>
              <a:ext uri="{FF2B5EF4-FFF2-40B4-BE49-F238E27FC236}">
                <a16:creationId xmlns:a16="http://schemas.microsoft.com/office/drawing/2014/main" id="{40B47EFB-C9ED-48EC-AEE9-A6D12590E5B0}"/>
              </a:ext>
            </a:extLst>
          </p:cNvPr>
          <p:cNvPicPr>
            <a:picLocks noChangeAspect="1"/>
          </p:cNvPicPr>
          <p:nvPr/>
        </p:nvPicPr>
        <p:blipFill>
          <a:blip r:embed="rId2"/>
          <a:stretch>
            <a:fillRect/>
          </a:stretch>
        </p:blipFill>
        <p:spPr>
          <a:xfrm>
            <a:off x="246837" y="1320980"/>
            <a:ext cx="8661719" cy="4393461"/>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ABF35623-FB40-492A-98D3-F2FBB5A1F51B}"/>
              </a:ext>
            </a:extLst>
          </p:cNvPr>
          <p:cNvPicPr>
            <a:picLocks noChangeAspect="1"/>
          </p:cNvPicPr>
          <p:nvPr/>
        </p:nvPicPr>
        <p:blipFill>
          <a:blip r:embed="rId2"/>
          <a:stretch>
            <a:fillRect/>
          </a:stretch>
        </p:blipFill>
        <p:spPr>
          <a:xfrm>
            <a:off x="209241" y="1981200"/>
            <a:ext cx="8725518" cy="24384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1423A184-D287-4EB0-A427-A88809F0BE92}"/>
              </a:ext>
            </a:extLst>
          </p:cNvPr>
          <p:cNvPicPr>
            <a:picLocks noChangeAspect="1"/>
          </p:cNvPicPr>
          <p:nvPr/>
        </p:nvPicPr>
        <p:blipFill>
          <a:blip r:embed="rId2"/>
          <a:stretch>
            <a:fillRect/>
          </a:stretch>
        </p:blipFill>
        <p:spPr>
          <a:xfrm>
            <a:off x="2628900" y="228600"/>
            <a:ext cx="3886199" cy="5813151"/>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C3114472-946E-49CC-8503-EBA8D9D9EEAC}"/>
              </a:ext>
            </a:extLst>
          </p:cNvPr>
          <p:cNvPicPr>
            <a:picLocks noChangeAspect="1"/>
          </p:cNvPicPr>
          <p:nvPr/>
        </p:nvPicPr>
        <p:blipFill>
          <a:blip r:embed="rId2"/>
          <a:stretch>
            <a:fillRect/>
          </a:stretch>
        </p:blipFill>
        <p:spPr>
          <a:xfrm>
            <a:off x="2400299" y="685800"/>
            <a:ext cx="4343400" cy="5217002"/>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University of Connecticut</a:t>
            </a:r>
          </a:p>
          <a:p>
            <a:r>
              <a:rPr lang="en-US" sz="1500" dirty="0"/>
              <a:t>Pfizer</a:t>
            </a:r>
          </a:p>
          <a:p>
            <a:r>
              <a:rPr lang="en-US" sz="1500" dirty="0"/>
              <a:t>Hartford Healthcare</a:t>
            </a:r>
          </a:p>
          <a:p>
            <a:r>
              <a:rPr lang="en-US" sz="1500" dirty="0"/>
              <a:t>Walgreens Boots Alliance Inc</a:t>
            </a:r>
          </a:p>
          <a:p>
            <a:r>
              <a:rPr lang="en-US" sz="1500" dirty="0"/>
              <a:t>Norwich Public Schools</a:t>
            </a:r>
          </a:p>
          <a:p>
            <a:r>
              <a:rPr lang="en-US" sz="1500" dirty="0"/>
              <a:t>Charles River Laboratories</a:t>
            </a:r>
          </a:p>
          <a:p>
            <a:r>
              <a:rPr lang="en-US" sz="1500" dirty="0"/>
              <a:t>State of Connecticut</a:t>
            </a:r>
          </a:p>
          <a:p>
            <a:r>
              <a:rPr lang="en-US" sz="1500" dirty="0"/>
              <a:t>Asplundh Tree Expert Company</a:t>
            </a:r>
          </a:p>
          <a:p>
            <a:r>
              <a:rPr lang="en-US" sz="1500" dirty="0"/>
              <a:t>Rogers Corporation</a:t>
            </a:r>
          </a:p>
          <a:p>
            <a:r>
              <a:rPr lang="en-US" sz="1500" dirty="0"/>
              <a:t>Lowe's Companies, Inc</a:t>
            </a:r>
          </a:p>
          <a:p>
            <a:r>
              <a:rPr lang="en-US" sz="1500" dirty="0"/>
              <a:t>Generations Family Health Center</a:t>
            </a:r>
          </a:p>
          <a:p>
            <a:r>
              <a:rPr lang="en-US" sz="1500" dirty="0"/>
              <a:t>Capital One</a:t>
            </a:r>
          </a:p>
          <a:p>
            <a:r>
              <a:rPr lang="en-US" sz="1500" dirty="0" err="1"/>
              <a:t>Sonalysts</a:t>
            </a:r>
            <a:r>
              <a:rPr lang="en-US" sz="1500" dirty="0"/>
              <a:t> Incorporated</a:t>
            </a:r>
          </a:p>
          <a:p>
            <a:r>
              <a:rPr lang="en-US" sz="1500" dirty="0"/>
              <a:t>Bob's Discount Furniture</a:t>
            </a:r>
          </a:p>
          <a:p>
            <a:r>
              <a:rPr lang="en-US" sz="1500" dirty="0"/>
              <a:t>Groton Public Schools</a:t>
            </a:r>
          </a:p>
          <a:p>
            <a:r>
              <a:rPr lang="en-US" sz="1500" dirty="0"/>
              <a:t>Mashantucket Pequot Gaming</a:t>
            </a:r>
          </a:p>
          <a:p>
            <a:r>
              <a:rPr lang="en-US" sz="1500" dirty="0" err="1"/>
              <a:t>Norwichtown</a:t>
            </a:r>
            <a:r>
              <a:rPr lang="en-US" sz="1500" dirty="0"/>
              <a:t> Rehab And Care Center</a:t>
            </a:r>
          </a:p>
          <a:p>
            <a:r>
              <a:rPr lang="en-US" sz="1500" dirty="0"/>
              <a:t>Starbucks Coffee Company</a:t>
            </a:r>
          </a:p>
          <a:p>
            <a:r>
              <a:rPr lang="en-US" sz="1500" dirty="0"/>
              <a:t>Norwich Public School District</a:t>
            </a:r>
          </a:p>
        </p:txBody>
      </p:sp>
      <p:sp>
        <p:nvSpPr>
          <p:cNvPr id="15" name="Content Placeholder 3"/>
          <p:cNvSpPr txBox="1">
            <a:spLocks/>
          </p:cNvSpPr>
          <p:nvPr/>
        </p:nvSpPr>
        <p:spPr>
          <a:xfrm>
            <a:off x="4343400" y="1075567"/>
            <a:ext cx="4346577"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Yale-New Haven Health System</a:t>
            </a:r>
          </a:p>
          <a:p>
            <a:r>
              <a:rPr lang="en-US" sz="1500" dirty="0"/>
              <a:t>Mohegan Sun</a:t>
            </a:r>
          </a:p>
          <a:p>
            <a:r>
              <a:rPr lang="en-US" sz="1500" dirty="0"/>
              <a:t>Mitchell College</a:t>
            </a:r>
          </a:p>
          <a:p>
            <a:r>
              <a:rPr lang="en-US" sz="1500" dirty="0"/>
              <a:t>Day Kimball Healthcare</a:t>
            </a:r>
          </a:p>
          <a:p>
            <a:r>
              <a:rPr lang="en-US" sz="1500" dirty="0" err="1"/>
              <a:t>Masonicare</a:t>
            </a:r>
            <a:r>
              <a:rPr lang="en-US" sz="1500" dirty="0"/>
              <a:t> Corporation</a:t>
            </a:r>
          </a:p>
          <a:p>
            <a:r>
              <a:rPr lang="en-US" sz="1500" dirty="0"/>
              <a:t>Compass Group North America</a:t>
            </a:r>
          </a:p>
          <a:p>
            <a:r>
              <a:rPr lang="en-US" sz="1500" dirty="0"/>
              <a:t>Staples</a:t>
            </a:r>
          </a:p>
          <a:p>
            <a:r>
              <a:rPr lang="en-US" sz="1500" dirty="0"/>
              <a:t>Walmart / Sam's</a:t>
            </a:r>
          </a:p>
          <a:p>
            <a:r>
              <a:rPr lang="en-US" sz="1500" dirty="0"/>
              <a:t>FedEx</a:t>
            </a:r>
          </a:p>
          <a:p>
            <a:r>
              <a:rPr lang="en-US" sz="1500" dirty="0"/>
              <a:t>PepsiCo Inc.</a:t>
            </a:r>
          </a:p>
          <a:p>
            <a:r>
              <a:rPr lang="en-US" sz="1500" dirty="0"/>
              <a:t>CVS Health</a:t>
            </a:r>
          </a:p>
          <a:p>
            <a:r>
              <a:rPr lang="en-US" sz="1500" dirty="0"/>
              <a:t>Dell</a:t>
            </a:r>
          </a:p>
          <a:p>
            <a:r>
              <a:rPr lang="en-US" sz="1500" dirty="0"/>
              <a:t>Greater Hartford </a:t>
            </a:r>
            <a:r>
              <a:rPr lang="en-US" sz="1500" dirty="0" err="1"/>
              <a:t>Ymca</a:t>
            </a:r>
            <a:endParaRPr lang="en-US" sz="1500" dirty="0"/>
          </a:p>
          <a:p>
            <a:r>
              <a:rPr lang="en-US" sz="1500" dirty="0"/>
              <a:t>Anthem Blue Cross</a:t>
            </a:r>
          </a:p>
          <a:p>
            <a:r>
              <a:rPr lang="en-US" sz="1500" dirty="0"/>
              <a:t>Taco Bell</a:t>
            </a:r>
          </a:p>
          <a:p>
            <a:r>
              <a:rPr lang="en-US" sz="1500" dirty="0"/>
              <a:t>US Foods</a:t>
            </a:r>
          </a:p>
          <a:p>
            <a:r>
              <a:rPr lang="en-US" sz="1500" dirty="0"/>
              <a:t>Springhill Suites</a:t>
            </a:r>
          </a:p>
          <a:p>
            <a:r>
              <a:rPr lang="en-US" sz="1500" dirty="0"/>
              <a:t>Samba Care</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70C95915-6282-44FC-98B4-E1A90ADB876F}"/>
              </a:ext>
            </a:extLst>
          </p:cNvPr>
          <p:cNvPicPr>
            <a:picLocks noChangeAspect="1"/>
          </p:cNvPicPr>
          <p:nvPr/>
        </p:nvPicPr>
        <p:blipFill>
          <a:blip r:embed="rId2"/>
          <a:stretch>
            <a:fillRect/>
          </a:stretch>
        </p:blipFill>
        <p:spPr>
          <a:xfrm>
            <a:off x="1874329" y="1113827"/>
            <a:ext cx="465772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3" name="Picture 2">
            <a:extLst>
              <a:ext uri="{FF2B5EF4-FFF2-40B4-BE49-F238E27FC236}">
                <a16:creationId xmlns:a16="http://schemas.microsoft.com/office/drawing/2014/main" id="{61E4BEE0-5058-4BBB-B87A-71FC823727D1}"/>
              </a:ext>
            </a:extLst>
          </p:cNvPr>
          <p:cNvPicPr>
            <a:picLocks noChangeAspect="1"/>
          </p:cNvPicPr>
          <p:nvPr/>
        </p:nvPicPr>
        <p:blipFill>
          <a:blip r:embed="rId2"/>
          <a:stretch>
            <a:fillRect/>
          </a:stretch>
        </p:blipFill>
        <p:spPr>
          <a:xfrm>
            <a:off x="2451925" y="233334"/>
            <a:ext cx="4264533" cy="609219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DCF1B7FC-8CA6-4B2A-A504-3E3645EB0D84}"/>
              </a:ext>
            </a:extLst>
          </p:cNvPr>
          <p:cNvPicPr>
            <a:picLocks noChangeAspect="1"/>
          </p:cNvPicPr>
          <p:nvPr/>
        </p:nvPicPr>
        <p:blipFill>
          <a:blip r:embed="rId2"/>
          <a:stretch>
            <a:fillRect/>
          </a:stretch>
        </p:blipFill>
        <p:spPr>
          <a:xfrm>
            <a:off x="2600457" y="762000"/>
            <a:ext cx="4414752" cy="5230381"/>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Cigna Corporation</a:t>
            </a:r>
          </a:p>
          <a:p>
            <a:r>
              <a:rPr lang="en-US" sz="1500" dirty="0"/>
              <a:t>Travelers</a:t>
            </a:r>
          </a:p>
          <a:p>
            <a:r>
              <a:rPr lang="en-US" sz="1500" dirty="0"/>
              <a:t>CVS Health</a:t>
            </a:r>
          </a:p>
          <a:p>
            <a:r>
              <a:rPr lang="en-US" sz="1500" dirty="0"/>
              <a:t>State of Connecticut</a:t>
            </a:r>
          </a:p>
          <a:p>
            <a:r>
              <a:rPr lang="en-US" sz="1500" dirty="0"/>
              <a:t>The Hartford Financial Group</a:t>
            </a:r>
          </a:p>
          <a:p>
            <a:r>
              <a:rPr lang="en-US" sz="1500" dirty="0"/>
              <a:t>Connecticut Children's Medical Center</a:t>
            </a:r>
          </a:p>
          <a:p>
            <a:r>
              <a:rPr lang="en-US" sz="1500" dirty="0"/>
              <a:t>Wheeler Clinic</a:t>
            </a:r>
          </a:p>
          <a:p>
            <a:r>
              <a:rPr lang="en-US" sz="1500" dirty="0"/>
              <a:t>Amazon</a:t>
            </a:r>
          </a:p>
          <a:p>
            <a:r>
              <a:rPr lang="en-US" sz="1500" dirty="0"/>
              <a:t>Trinity Health</a:t>
            </a:r>
          </a:p>
          <a:p>
            <a:r>
              <a:rPr lang="en-US" sz="1500" dirty="0"/>
              <a:t>PricewaterhouseCoopers</a:t>
            </a:r>
          </a:p>
          <a:p>
            <a:r>
              <a:rPr lang="en-US" sz="1500" dirty="0"/>
              <a:t>Eversource Energy</a:t>
            </a:r>
          </a:p>
          <a:p>
            <a:r>
              <a:rPr lang="en-US" sz="1500" dirty="0"/>
              <a:t>Aya Healthcare</a:t>
            </a:r>
          </a:p>
          <a:p>
            <a:r>
              <a:rPr lang="en-US" sz="1500" dirty="0"/>
              <a:t>Allied Universal</a:t>
            </a:r>
          </a:p>
          <a:p>
            <a:r>
              <a:rPr lang="en-US" sz="1500" dirty="0"/>
              <a:t>United Parcel Service Incorporated</a:t>
            </a:r>
          </a:p>
          <a:p>
            <a:r>
              <a:rPr lang="en-US" sz="1500" dirty="0"/>
              <a:t>General Dynamics</a:t>
            </a:r>
          </a:p>
          <a:p>
            <a:r>
              <a:rPr lang="en-US" sz="1500" dirty="0"/>
              <a:t>Eastern Connecticut Health Network</a:t>
            </a:r>
          </a:p>
          <a:p>
            <a:r>
              <a:rPr lang="en-US" sz="1500" dirty="0"/>
              <a:t>Great Clips</a:t>
            </a:r>
          </a:p>
          <a:p>
            <a:r>
              <a:rPr lang="en-US" sz="1500" dirty="0"/>
              <a:t>University of Connecticut</a:t>
            </a:r>
          </a:p>
          <a:p>
            <a:r>
              <a:rPr lang="en-US" sz="1500" dirty="0"/>
              <a:t>Pearson</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Hartford Healthcare</a:t>
            </a:r>
          </a:p>
          <a:p>
            <a:r>
              <a:rPr lang="en-US" sz="1500" dirty="0"/>
              <a:t>Capital One</a:t>
            </a:r>
          </a:p>
          <a:p>
            <a:r>
              <a:rPr lang="en-US" sz="1500" dirty="0"/>
              <a:t>UnitedHealth Group</a:t>
            </a:r>
          </a:p>
          <a:p>
            <a:r>
              <a:rPr lang="en-US" sz="1500" dirty="0"/>
              <a:t>Accenture</a:t>
            </a:r>
          </a:p>
          <a:p>
            <a:r>
              <a:rPr lang="en-US" sz="1500" dirty="0"/>
              <a:t>Pratt &amp; Whitney</a:t>
            </a:r>
          </a:p>
          <a:p>
            <a:r>
              <a:rPr lang="en-US" sz="1500" dirty="0"/>
              <a:t>Walgreens Boots Alliance Inc</a:t>
            </a:r>
          </a:p>
          <a:p>
            <a:r>
              <a:rPr lang="en-US" sz="1500" dirty="0"/>
              <a:t>Parexel</a:t>
            </a:r>
          </a:p>
          <a:p>
            <a:r>
              <a:rPr lang="en-US" sz="1500" dirty="0"/>
              <a:t>Disney</a:t>
            </a:r>
          </a:p>
          <a:p>
            <a:r>
              <a:rPr lang="en-US" sz="1500" dirty="0"/>
              <a:t>KPMG</a:t>
            </a:r>
          </a:p>
          <a:p>
            <a:r>
              <a:rPr lang="en-US" sz="1500" dirty="0"/>
              <a:t>Hartford Public Schools</a:t>
            </a:r>
          </a:p>
          <a:p>
            <a:r>
              <a:rPr lang="en-US" sz="1500" dirty="0" err="1"/>
              <a:t>EverSource</a:t>
            </a:r>
            <a:endParaRPr lang="en-US" sz="1500" dirty="0"/>
          </a:p>
          <a:p>
            <a:r>
              <a:rPr lang="en-US" sz="1500" dirty="0"/>
              <a:t>Walmart / Sam's</a:t>
            </a:r>
          </a:p>
          <a:p>
            <a:r>
              <a:rPr lang="en-US" sz="1500" dirty="0"/>
              <a:t>FedEx</a:t>
            </a:r>
          </a:p>
          <a:p>
            <a:r>
              <a:rPr lang="en-US" sz="1500" dirty="0"/>
              <a:t>Lincoln Financial Group</a:t>
            </a:r>
          </a:p>
          <a:p>
            <a:r>
              <a:rPr lang="en-US" sz="1500" dirty="0"/>
              <a:t>Greater Hartford </a:t>
            </a:r>
            <a:r>
              <a:rPr lang="en-US" sz="1500" dirty="0" err="1"/>
              <a:t>Ymca</a:t>
            </a:r>
            <a:endParaRPr lang="en-US" sz="1500" dirty="0"/>
          </a:p>
          <a:p>
            <a:r>
              <a:rPr lang="en-US" sz="1500" dirty="0"/>
              <a:t>Massage Envy</a:t>
            </a:r>
          </a:p>
          <a:p>
            <a:r>
              <a:rPr lang="en-US" sz="1500" dirty="0"/>
              <a:t>Sysco Corporation</a:t>
            </a:r>
          </a:p>
          <a:p>
            <a:r>
              <a:rPr lang="en-US" sz="1500" dirty="0"/>
              <a:t>TTM Technologies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6A99A3BE-F63A-4BD0-878A-2FE8188360FD}"/>
              </a:ext>
            </a:extLst>
          </p:cNvPr>
          <p:cNvPicPr>
            <a:picLocks noChangeAspect="1"/>
          </p:cNvPicPr>
          <p:nvPr/>
        </p:nvPicPr>
        <p:blipFill>
          <a:blip r:embed="rId2"/>
          <a:stretch>
            <a:fillRect/>
          </a:stretch>
        </p:blipFill>
        <p:spPr>
          <a:xfrm>
            <a:off x="2038350" y="1167830"/>
            <a:ext cx="50673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D0DC0405-BFE5-4DFD-B6D9-8D0ED0706B05}"/>
              </a:ext>
            </a:extLst>
          </p:cNvPr>
          <p:cNvPicPr>
            <a:picLocks noChangeAspect="1"/>
          </p:cNvPicPr>
          <p:nvPr/>
        </p:nvPicPr>
        <p:blipFill>
          <a:blip r:embed="rId2"/>
          <a:stretch>
            <a:fillRect/>
          </a:stretch>
        </p:blipFill>
        <p:spPr>
          <a:xfrm>
            <a:off x="2503064" y="136523"/>
            <a:ext cx="4137871" cy="5911244"/>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Friday, August 12</a:t>
            </a:r>
            <a:r>
              <a:rPr lang="en-US" sz="2400" baseline="30000" dirty="0"/>
              <a:t>th</a:t>
            </a:r>
            <a:r>
              <a:rPr lang="en-US" sz="2400" dirty="0"/>
              <a:t>, 2022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CDC2D359-96F8-4D6A-8E51-EB79EA4AC0E7}"/>
              </a:ext>
            </a:extLst>
          </p:cNvPr>
          <p:cNvPicPr>
            <a:picLocks noChangeAspect="1"/>
          </p:cNvPicPr>
          <p:nvPr/>
        </p:nvPicPr>
        <p:blipFill>
          <a:blip r:embed="rId2"/>
          <a:stretch>
            <a:fillRect/>
          </a:stretch>
        </p:blipFill>
        <p:spPr>
          <a:xfrm>
            <a:off x="2551087" y="878802"/>
            <a:ext cx="4041823" cy="5100396"/>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5" name="Content Placeholder 3"/>
          <p:cNvSpPr txBox="1">
            <a:spLocks/>
          </p:cNvSpPr>
          <p:nvPr/>
        </p:nvSpPr>
        <p:spPr>
          <a:xfrm>
            <a:off x="4778020" y="1064172"/>
            <a:ext cx="3908779"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Capital One</a:t>
            </a:r>
          </a:p>
          <a:p>
            <a:r>
              <a:rPr lang="en-US" sz="1500" dirty="0" err="1"/>
              <a:t>Nuvance</a:t>
            </a:r>
            <a:r>
              <a:rPr lang="en-US" sz="1500" dirty="0"/>
              <a:t> Health</a:t>
            </a:r>
          </a:p>
          <a:p>
            <a:r>
              <a:rPr lang="en-US" sz="1500" dirty="0"/>
              <a:t>Hartford Healthcare</a:t>
            </a:r>
          </a:p>
          <a:p>
            <a:r>
              <a:rPr lang="en-US" sz="1500" dirty="0"/>
              <a:t>Trinity Health</a:t>
            </a:r>
          </a:p>
          <a:p>
            <a:r>
              <a:rPr lang="en-US" sz="1500" dirty="0"/>
              <a:t>Walmart / Sam's</a:t>
            </a:r>
          </a:p>
          <a:p>
            <a:r>
              <a:rPr lang="en-US" sz="1500" dirty="0"/>
              <a:t>Parexel</a:t>
            </a:r>
          </a:p>
          <a:p>
            <a:r>
              <a:rPr lang="en-US" sz="1500" dirty="0"/>
              <a:t>CDM Smith</a:t>
            </a:r>
          </a:p>
          <a:p>
            <a:r>
              <a:rPr lang="en-US" sz="1500" dirty="0" err="1"/>
              <a:t>Masonicare</a:t>
            </a:r>
            <a:r>
              <a:rPr lang="en-US" sz="1500" dirty="0"/>
              <a:t> Corporation</a:t>
            </a:r>
          </a:p>
          <a:p>
            <a:r>
              <a:rPr lang="en-US" sz="1500" dirty="0"/>
              <a:t>BJ's Wholesale Club, Inc.</a:t>
            </a:r>
          </a:p>
          <a:p>
            <a:r>
              <a:rPr lang="en-US" sz="1500" dirty="0"/>
              <a:t>Starbucks Coffee Company</a:t>
            </a:r>
          </a:p>
          <a:p>
            <a:r>
              <a:rPr lang="en-US" sz="1500" dirty="0"/>
              <a:t>LHC Group</a:t>
            </a:r>
          </a:p>
          <a:p>
            <a:r>
              <a:rPr lang="en-US" sz="1500" dirty="0"/>
              <a:t>Post University</a:t>
            </a:r>
          </a:p>
          <a:p>
            <a:r>
              <a:rPr lang="en-US" sz="1500" dirty="0"/>
              <a:t>Benchmark Senior Living</a:t>
            </a:r>
          </a:p>
          <a:p>
            <a:r>
              <a:rPr lang="en-US" sz="1500" dirty="0"/>
              <a:t>The Home Depot Incorporated</a:t>
            </a:r>
          </a:p>
          <a:p>
            <a:r>
              <a:rPr lang="en-US" sz="1500" dirty="0"/>
              <a:t>UnitedHealth Group</a:t>
            </a:r>
          </a:p>
          <a:p>
            <a:r>
              <a:rPr lang="en-US" sz="1500" dirty="0"/>
              <a:t>O'Reilly Automotive Inc</a:t>
            </a:r>
          </a:p>
          <a:p>
            <a:r>
              <a:rPr lang="en-US" sz="1500" dirty="0"/>
              <a:t>Compass Group North America</a:t>
            </a:r>
          </a:p>
          <a:p>
            <a:r>
              <a:rPr lang="en-US" sz="1500" dirty="0"/>
              <a:t>CBRE Group</a:t>
            </a:r>
          </a:p>
          <a:p>
            <a:r>
              <a:rPr lang="en-US" sz="1500" dirty="0"/>
              <a:t>Target</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
        <p:nvSpPr>
          <p:cNvPr id="8" name="Content Placeholder 3">
            <a:extLst>
              <a:ext uri="{FF2B5EF4-FFF2-40B4-BE49-F238E27FC236}">
                <a16:creationId xmlns:a16="http://schemas.microsoft.com/office/drawing/2014/main" id="{C7989A35-AE85-484C-BB10-7F44BE31A6DC}"/>
              </a:ext>
            </a:extLst>
          </p:cNvPr>
          <p:cNvSpPr txBox="1">
            <a:spLocks/>
          </p:cNvSpPr>
          <p:nvPr/>
        </p:nvSpPr>
        <p:spPr>
          <a:xfrm>
            <a:off x="1371600"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Boehringer Ingelheim</a:t>
            </a:r>
          </a:p>
          <a:p>
            <a:r>
              <a:rPr lang="en-US" sz="1500" dirty="0"/>
              <a:t>Waterbury Hospital</a:t>
            </a:r>
          </a:p>
          <a:p>
            <a:r>
              <a:rPr lang="en-US" sz="1500" dirty="0"/>
              <a:t>Walgreens Boots Alliance Inc</a:t>
            </a:r>
          </a:p>
          <a:p>
            <a:r>
              <a:rPr lang="en-US" sz="1500" dirty="0"/>
              <a:t>Amazon</a:t>
            </a:r>
          </a:p>
          <a:p>
            <a:r>
              <a:rPr lang="en-US" sz="1500" dirty="0"/>
              <a:t>Dell</a:t>
            </a:r>
          </a:p>
          <a:p>
            <a:r>
              <a:rPr lang="en-US" sz="1500" dirty="0" err="1"/>
              <a:t>Kyndryl</a:t>
            </a:r>
            <a:endParaRPr lang="en-US" sz="1500" dirty="0"/>
          </a:p>
          <a:p>
            <a:r>
              <a:rPr lang="en-US" sz="1500" dirty="0"/>
              <a:t>United Parcel Service Incorporated</a:t>
            </a:r>
          </a:p>
          <a:p>
            <a:r>
              <a:rPr lang="en-US" sz="1500" dirty="0" err="1"/>
              <a:t>Fuelcell</a:t>
            </a:r>
            <a:r>
              <a:rPr lang="en-US" sz="1500" dirty="0"/>
              <a:t> Energy Inc</a:t>
            </a:r>
          </a:p>
          <a:p>
            <a:r>
              <a:rPr lang="en-US" sz="1500" dirty="0"/>
              <a:t>CVS Health</a:t>
            </a:r>
          </a:p>
          <a:p>
            <a:r>
              <a:rPr lang="en-US" sz="1500" dirty="0"/>
              <a:t>Great Clips</a:t>
            </a:r>
          </a:p>
          <a:p>
            <a:r>
              <a:rPr lang="en-US" sz="1500" dirty="0"/>
              <a:t>Devereux Advanced Behavioral Health</a:t>
            </a:r>
          </a:p>
          <a:p>
            <a:r>
              <a:rPr lang="en-US" sz="1500" dirty="0"/>
              <a:t>Charlotte Hungerford Hospital</a:t>
            </a:r>
          </a:p>
          <a:p>
            <a:r>
              <a:rPr lang="en-US" sz="1500" dirty="0"/>
              <a:t>Bozzuto</a:t>
            </a:r>
          </a:p>
          <a:p>
            <a:r>
              <a:rPr lang="en-US" sz="1500" dirty="0"/>
              <a:t>State of Connecticut</a:t>
            </a:r>
          </a:p>
          <a:p>
            <a:r>
              <a:rPr lang="en-US" sz="1500" dirty="0"/>
              <a:t>Naugatuck Public Schools</a:t>
            </a:r>
          </a:p>
          <a:p>
            <a:r>
              <a:rPr lang="en-US" sz="1500" dirty="0"/>
              <a:t>Massage Envy</a:t>
            </a:r>
          </a:p>
          <a:p>
            <a:r>
              <a:rPr lang="en-US" sz="1500" dirty="0"/>
              <a:t>Staples</a:t>
            </a:r>
          </a:p>
          <a:p>
            <a:r>
              <a:rPr lang="en-US" sz="1500" dirty="0"/>
              <a:t>Aya Healthcare</a:t>
            </a:r>
          </a:p>
          <a:p>
            <a:r>
              <a:rPr lang="en-US" sz="1500" dirty="0"/>
              <a:t>TJX Companies, Inc.</a:t>
            </a:r>
          </a:p>
        </p:txBody>
      </p:sp>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4" name="Picture 3">
            <a:extLst>
              <a:ext uri="{FF2B5EF4-FFF2-40B4-BE49-F238E27FC236}">
                <a16:creationId xmlns:a16="http://schemas.microsoft.com/office/drawing/2014/main" id="{9F158B37-83E1-4ACF-97DF-1201559B1840}"/>
              </a:ext>
            </a:extLst>
          </p:cNvPr>
          <p:cNvPicPr>
            <a:picLocks noChangeAspect="1"/>
          </p:cNvPicPr>
          <p:nvPr/>
        </p:nvPicPr>
        <p:blipFill>
          <a:blip r:embed="rId2"/>
          <a:stretch>
            <a:fillRect/>
          </a:stretch>
        </p:blipFill>
        <p:spPr>
          <a:xfrm>
            <a:off x="2147887" y="1175191"/>
            <a:ext cx="4848225"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AB5202AF-2E7F-4728-A7F4-676913AC28DF}"/>
              </a:ext>
            </a:extLst>
          </p:cNvPr>
          <p:cNvPicPr>
            <a:picLocks noChangeAspect="1"/>
          </p:cNvPicPr>
          <p:nvPr/>
        </p:nvPicPr>
        <p:blipFill>
          <a:blip r:embed="rId2"/>
          <a:stretch>
            <a:fillRect/>
          </a:stretch>
        </p:blipFill>
        <p:spPr>
          <a:xfrm>
            <a:off x="2221992" y="304800"/>
            <a:ext cx="3962400" cy="589447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1B14325F-A1ED-4640-8E1A-35A4759BB905}"/>
              </a:ext>
            </a:extLst>
          </p:cNvPr>
          <p:cNvPicPr>
            <a:picLocks noChangeAspect="1"/>
          </p:cNvPicPr>
          <p:nvPr/>
        </p:nvPicPr>
        <p:blipFill>
          <a:blip r:embed="rId2"/>
          <a:stretch>
            <a:fillRect/>
          </a:stretch>
        </p:blipFill>
        <p:spPr>
          <a:xfrm>
            <a:off x="1676591" y="851769"/>
            <a:ext cx="5790815" cy="5154462"/>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 University</a:t>
            </a:r>
          </a:p>
          <a:p>
            <a:r>
              <a:rPr lang="en-US" sz="1500" dirty="0"/>
              <a:t>Capital One</a:t>
            </a:r>
          </a:p>
          <a:p>
            <a:r>
              <a:rPr lang="en-US" sz="1500" dirty="0"/>
              <a:t>Amazon</a:t>
            </a:r>
          </a:p>
          <a:p>
            <a:r>
              <a:rPr lang="en-US" sz="1500" dirty="0"/>
              <a:t>Avangrid</a:t>
            </a:r>
          </a:p>
          <a:p>
            <a:r>
              <a:rPr lang="en-US" sz="1500" dirty="0"/>
              <a:t>University of New Haven</a:t>
            </a:r>
          </a:p>
          <a:p>
            <a:r>
              <a:rPr lang="en-US" sz="1500" dirty="0"/>
              <a:t>Medtronic</a:t>
            </a:r>
          </a:p>
          <a:p>
            <a:r>
              <a:rPr lang="en-US" sz="1500" dirty="0"/>
              <a:t>Midstate Medical Center</a:t>
            </a:r>
          </a:p>
          <a:p>
            <a:r>
              <a:rPr lang="en-US" sz="1500" dirty="0"/>
              <a:t>Quinnipiac University</a:t>
            </a:r>
          </a:p>
          <a:p>
            <a:r>
              <a:rPr lang="en-US" sz="1500" dirty="0"/>
              <a:t>United Parcel Service Incorporated</a:t>
            </a:r>
          </a:p>
          <a:p>
            <a:r>
              <a:rPr lang="en-US" sz="1500" dirty="0"/>
              <a:t>Dell</a:t>
            </a:r>
          </a:p>
          <a:p>
            <a:r>
              <a:rPr lang="en-US" sz="1500" dirty="0"/>
              <a:t>Department of Veterans Affairs</a:t>
            </a:r>
          </a:p>
          <a:p>
            <a:r>
              <a:rPr lang="en-US" sz="1500" dirty="0"/>
              <a:t>Arrow Electronics</a:t>
            </a:r>
          </a:p>
          <a:p>
            <a:r>
              <a:rPr lang="en-US" sz="1500" dirty="0"/>
              <a:t>Wesleyan University</a:t>
            </a:r>
          </a:p>
          <a:p>
            <a:r>
              <a:rPr lang="en-US" sz="1500" dirty="0"/>
              <a:t>Marrakech</a:t>
            </a:r>
          </a:p>
          <a:p>
            <a:r>
              <a:rPr lang="en-US" sz="1500" dirty="0"/>
              <a:t>Pratt &amp; Whitney</a:t>
            </a:r>
          </a:p>
          <a:p>
            <a:r>
              <a:rPr lang="en-US" sz="1500" dirty="0"/>
              <a:t>O'Reilly Automotive Inc</a:t>
            </a:r>
          </a:p>
          <a:p>
            <a:r>
              <a:rPr lang="en-US" sz="1500" dirty="0" err="1"/>
              <a:t>Ametek</a:t>
            </a:r>
            <a:r>
              <a:rPr lang="en-US" sz="1500" dirty="0"/>
              <a:t> Incorporated</a:t>
            </a:r>
          </a:p>
          <a:p>
            <a:r>
              <a:rPr lang="en-US" sz="1500" dirty="0"/>
              <a:t>CDM Smith</a:t>
            </a:r>
          </a:p>
          <a:p>
            <a:r>
              <a:rPr lang="en-US" sz="1500" dirty="0"/>
              <a:t>A R </a:t>
            </a:r>
            <a:r>
              <a:rPr lang="en-US" sz="1500" dirty="0" err="1"/>
              <a:t>Mazzotta</a:t>
            </a:r>
            <a:r>
              <a:rPr lang="en-US" sz="1500" dirty="0"/>
              <a:t> Employment</a:t>
            </a:r>
          </a:p>
        </p:txBody>
      </p:sp>
      <p:sp>
        <p:nvSpPr>
          <p:cNvPr id="15" name="Content Placeholder 3"/>
          <p:cNvSpPr txBox="1">
            <a:spLocks/>
          </p:cNvSpPr>
          <p:nvPr/>
        </p:nvSpPr>
        <p:spPr>
          <a:xfrm>
            <a:off x="4739327"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Yale-New Haven Health System</a:t>
            </a:r>
          </a:p>
          <a:p>
            <a:r>
              <a:rPr lang="en-US" sz="1500" dirty="0"/>
              <a:t>Anthem Blue Cross</a:t>
            </a:r>
          </a:p>
          <a:p>
            <a:r>
              <a:rPr lang="en-US" sz="1500" dirty="0"/>
              <a:t>Walgreens Boots Alliance Inc</a:t>
            </a:r>
          </a:p>
          <a:p>
            <a:r>
              <a:rPr lang="en-US" sz="1500" dirty="0" err="1"/>
              <a:t>Masonicare</a:t>
            </a:r>
            <a:r>
              <a:rPr lang="en-US" sz="1500" dirty="0"/>
              <a:t> Corporation</a:t>
            </a:r>
          </a:p>
          <a:p>
            <a:r>
              <a:rPr lang="en-US" sz="1500" dirty="0"/>
              <a:t>Alexion Pharmaceuticals</a:t>
            </a:r>
          </a:p>
          <a:p>
            <a:r>
              <a:rPr lang="en-US" sz="1500" dirty="0"/>
              <a:t>Hartford Healthcare</a:t>
            </a:r>
          </a:p>
          <a:p>
            <a:r>
              <a:rPr lang="en-US" sz="1500" dirty="0"/>
              <a:t>Walmart / Sam's</a:t>
            </a:r>
          </a:p>
          <a:p>
            <a:r>
              <a:rPr lang="en-US" sz="1500" dirty="0"/>
              <a:t>State of Connecticut</a:t>
            </a:r>
          </a:p>
          <a:p>
            <a:r>
              <a:rPr lang="en-US" sz="1500" dirty="0"/>
              <a:t>Middlesex Health System Incorporated</a:t>
            </a:r>
          </a:p>
          <a:p>
            <a:r>
              <a:rPr lang="en-US" sz="1500" dirty="0"/>
              <a:t>Siemens</a:t>
            </a:r>
          </a:p>
          <a:p>
            <a:r>
              <a:rPr lang="en-US" sz="1500" dirty="0"/>
              <a:t>CVS Health</a:t>
            </a:r>
          </a:p>
          <a:p>
            <a:r>
              <a:rPr lang="en-US" sz="1500" dirty="0"/>
              <a:t>Raytheon</a:t>
            </a:r>
          </a:p>
          <a:p>
            <a:r>
              <a:rPr lang="en-US" sz="1500" dirty="0"/>
              <a:t>Lowe's Companies, Inc</a:t>
            </a:r>
          </a:p>
          <a:p>
            <a:r>
              <a:rPr lang="en-US" sz="1500" dirty="0"/>
              <a:t>UnitedHealth Group</a:t>
            </a:r>
          </a:p>
          <a:p>
            <a:r>
              <a:rPr lang="en-US" sz="1500" dirty="0"/>
              <a:t>Aya Healthcare</a:t>
            </a:r>
          </a:p>
          <a:p>
            <a:r>
              <a:rPr lang="en-US" sz="1500" dirty="0"/>
              <a:t>Marrakech Incorporated</a:t>
            </a:r>
          </a:p>
          <a:p>
            <a:r>
              <a:rPr lang="en-US" sz="1500" dirty="0"/>
              <a:t>Honeywell</a:t>
            </a:r>
          </a:p>
          <a:p>
            <a:r>
              <a:rPr lang="en-US" sz="1500" dirty="0"/>
              <a:t>Starbucks Coffee Company</a:t>
            </a:r>
          </a:p>
          <a:p>
            <a:r>
              <a:rPr lang="en-US" sz="1500" dirty="0"/>
              <a:t>The Home Depot Incorporated</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4" name="Picture 3">
            <a:extLst>
              <a:ext uri="{FF2B5EF4-FFF2-40B4-BE49-F238E27FC236}">
                <a16:creationId xmlns:a16="http://schemas.microsoft.com/office/drawing/2014/main" id="{AD5A0EBB-B116-49DB-A80A-97C5F1A86120}"/>
              </a:ext>
            </a:extLst>
          </p:cNvPr>
          <p:cNvPicPr>
            <a:picLocks noChangeAspect="1"/>
          </p:cNvPicPr>
          <p:nvPr/>
        </p:nvPicPr>
        <p:blipFill>
          <a:blip r:embed="rId2"/>
          <a:stretch>
            <a:fillRect/>
          </a:stretch>
        </p:blipFill>
        <p:spPr>
          <a:xfrm>
            <a:off x="2178263" y="1182118"/>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4" name="Picture 3">
            <a:extLst>
              <a:ext uri="{FF2B5EF4-FFF2-40B4-BE49-F238E27FC236}">
                <a16:creationId xmlns:a16="http://schemas.microsoft.com/office/drawing/2014/main" id="{0761C82B-E472-41E5-9F19-1254BB65BE78}"/>
              </a:ext>
            </a:extLst>
          </p:cNvPr>
          <p:cNvPicPr>
            <a:picLocks noChangeAspect="1"/>
          </p:cNvPicPr>
          <p:nvPr/>
        </p:nvPicPr>
        <p:blipFill>
          <a:blip r:embed="rId2"/>
          <a:stretch>
            <a:fillRect/>
          </a:stretch>
        </p:blipFill>
        <p:spPr>
          <a:xfrm>
            <a:off x="2476500" y="-17511"/>
            <a:ext cx="4191000" cy="6304011"/>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4" name="Picture 3">
            <a:extLst>
              <a:ext uri="{FF2B5EF4-FFF2-40B4-BE49-F238E27FC236}">
                <a16:creationId xmlns:a16="http://schemas.microsoft.com/office/drawing/2014/main" id="{9E9C38FC-643D-4F56-B214-38FACCA14BD5}"/>
              </a:ext>
            </a:extLst>
          </p:cNvPr>
          <p:cNvPicPr>
            <a:picLocks noChangeAspect="1"/>
          </p:cNvPicPr>
          <p:nvPr/>
        </p:nvPicPr>
        <p:blipFill>
          <a:blip r:embed="rId2"/>
          <a:stretch>
            <a:fillRect/>
          </a:stretch>
        </p:blipFill>
        <p:spPr>
          <a:xfrm>
            <a:off x="2144329" y="1447800"/>
            <a:ext cx="4855341" cy="3674312"/>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4" name="Content Placeholder 2"/>
          <p:cNvSpPr txBox="1">
            <a:spLocks/>
          </p:cNvSpPr>
          <p:nvPr/>
        </p:nvSpPr>
        <p:spPr>
          <a:xfrm>
            <a:off x="914397"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Charter Communications</a:t>
            </a:r>
          </a:p>
          <a:p>
            <a:r>
              <a:rPr lang="en-US" sz="1500" dirty="0"/>
              <a:t>Lockheed Martin Corporation</a:t>
            </a:r>
          </a:p>
          <a:p>
            <a:r>
              <a:rPr lang="en-US" sz="1500" dirty="0"/>
              <a:t>Community Health Center, Inc.</a:t>
            </a:r>
          </a:p>
          <a:p>
            <a:r>
              <a:rPr lang="en-US" sz="1500" dirty="0"/>
              <a:t>Deloitte</a:t>
            </a:r>
          </a:p>
          <a:p>
            <a:r>
              <a:rPr lang="en-US" sz="1500" dirty="0"/>
              <a:t>Amazon</a:t>
            </a:r>
          </a:p>
          <a:p>
            <a:r>
              <a:rPr lang="en-US" sz="1500" dirty="0"/>
              <a:t>Stamford Hospital</a:t>
            </a:r>
          </a:p>
          <a:p>
            <a:r>
              <a:rPr lang="en-US" sz="1500" dirty="0"/>
              <a:t>Norwalk Public School District</a:t>
            </a:r>
          </a:p>
          <a:p>
            <a:r>
              <a:rPr lang="en-US" sz="1500" dirty="0"/>
              <a:t>Walgreens Boots Alliance Inc</a:t>
            </a:r>
          </a:p>
          <a:p>
            <a:r>
              <a:rPr lang="en-US" sz="1500" dirty="0"/>
              <a:t>Gartner Incorporated</a:t>
            </a:r>
          </a:p>
          <a:p>
            <a:r>
              <a:rPr lang="en-US" sz="1500" dirty="0"/>
              <a:t>Hartford Healthcare</a:t>
            </a:r>
          </a:p>
          <a:p>
            <a:r>
              <a:rPr lang="en-US" sz="1500" dirty="0"/>
              <a:t>Compass Group North America</a:t>
            </a:r>
          </a:p>
          <a:p>
            <a:r>
              <a:rPr lang="en-US" sz="1500" dirty="0"/>
              <a:t>CDM Smith</a:t>
            </a:r>
          </a:p>
          <a:p>
            <a:r>
              <a:rPr lang="en-US" sz="1500" dirty="0"/>
              <a:t>Whole Foods Market, Inc.</a:t>
            </a:r>
          </a:p>
          <a:p>
            <a:r>
              <a:rPr lang="en-US" sz="1500" dirty="0"/>
              <a:t>Pitney Bowes</a:t>
            </a:r>
          </a:p>
          <a:p>
            <a:r>
              <a:rPr lang="en-US" sz="1500" dirty="0"/>
              <a:t>Griffin Health</a:t>
            </a:r>
          </a:p>
          <a:p>
            <a:r>
              <a:rPr lang="en-US" sz="1500" dirty="0"/>
              <a:t>Dell</a:t>
            </a:r>
          </a:p>
          <a:p>
            <a:r>
              <a:rPr lang="en-US" sz="1500" dirty="0"/>
              <a:t>CVS Health</a:t>
            </a:r>
          </a:p>
          <a:p>
            <a:r>
              <a:rPr lang="en-US" sz="1500" dirty="0"/>
              <a:t>Benchmark Senior Living</a:t>
            </a:r>
          </a:p>
          <a:p>
            <a:r>
              <a:rPr lang="en-US" sz="1500" dirty="0"/>
              <a:t>Allied Universal</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PricewaterhouseCoopers</a:t>
            </a:r>
          </a:p>
          <a:p>
            <a:r>
              <a:rPr lang="en-US" sz="1500" dirty="0"/>
              <a:t>Yale-New Haven Health System</a:t>
            </a:r>
          </a:p>
          <a:p>
            <a:r>
              <a:rPr lang="en-US" sz="1500" dirty="0"/>
              <a:t>Humana</a:t>
            </a:r>
          </a:p>
          <a:p>
            <a:r>
              <a:rPr lang="en-US" sz="1500" dirty="0"/>
              <a:t>KPMG</a:t>
            </a:r>
          </a:p>
          <a:p>
            <a:r>
              <a:rPr lang="en-US" sz="1500" dirty="0"/>
              <a:t>Capital One</a:t>
            </a:r>
          </a:p>
          <a:p>
            <a:r>
              <a:rPr lang="en-US" sz="1500" dirty="0" err="1"/>
              <a:t>Vmware</a:t>
            </a:r>
            <a:r>
              <a:rPr lang="en-US" sz="1500" dirty="0"/>
              <a:t> Incorporated</a:t>
            </a:r>
          </a:p>
          <a:p>
            <a:r>
              <a:rPr lang="en-US" sz="1500" dirty="0" err="1"/>
              <a:t>Ttec</a:t>
            </a:r>
            <a:endParaRPr lang="en-US" sz="1500" dirty="0"/>
          </a:p>
          <a:p>
            <a:r>
              <a:rPr lang="en-US" sz="1500" dirty="0"/>
              <a:t>Synchrony</a:t>
            </a:r>
          </a:p>
          <a:p>
            <a:r>
              <a:rPr lang="en-US" sz="1500" dirty="0" err="1"/>
              <a:t>Asml</a:t>
            </a:r>
            <a:r>
              <a:rPr lang="en-US" sz="1500" dirty="0"/>
              <a:t> Holding N V</a:t>
            </a:r>
          </a:p>
          <a:p>
            <a:r>
              <a:rPr lang="en-US" sz="1500" dirty="0"/>
              <a:t>Greenwich Public Schools</a:t>
            </a:r>
          </a:p>
          <a:p>
            <a:r>
              <a:rPr lang="en-US" sz="1500" dirty="0"/>
              <a:t>Griffin Health Services Corporation</a:t>
            </a:r>
          </a:p>
          <a:p>
            <a:r>
              <a:rPr lang="en-US" sz="1500" dirty="0"/>
              <a:t>NBC</a:t>
            </a:r>
          </a:p>
          <a:p>
            <a:r>
              <a:rPr lang="en-US" sz="1500" dirty="0"/>
              <a:t>Discovery Behavioral Health</a:t>
            </a:r>
          </a:p>
          <a:p>
            <a:r>
              <a:rPr lang="en-US" sz="1500" dirty="0"/>
              <a:t>Sacred Heart University</a:t>
            </a:r>
          </a:p>
          <a:p>
            <a:r>
              <a:rPr lang="en-US" sz="1500" dirty="0"/>
              <a:t>Starbucks Coffee Company</a:t>
            </a:r>
          </a:p>
          <a:p>
            <a:r>
              <a:rPr lang="en-US" sz="1500" dirty="0"/>
              <a:t>Synchrony Financial</a:t>
            </a:r>
          </a:p>
          <a:p>
            <a:r>
              <a:rPr lang="en-US" sz="1500" dirty="0"/>
              <a:t>Fairfield University</a:t>
            </a:r>
          </a:p>
          <a:p>
            <a:r>
              <a:rPr lang="en-US" sz="1500" dirty="0" err="1"/>
              <a:t>Factset</a:t>
            </a:r>
            <a:r>
              <a:rPr lang="en-US" sz="1500" dirty="0"/>
              <a:t> Research Systems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6,847 during the week ending 7/09/22.</a:t>
            </a:r>
          </a:p>
        </p:txBody>
      </p:sp>
      <p:graphicFrame>
        <p:nvGraphicFramePr>
          <p:cNvPr id="8" name="Chart 7">
            <a:extLst>
              <a:ext uri="{FF2B5EF4-FFF2-40B4-BE49-F238E27FC236}">
                <a16:creationId xmlns:a16="http://schemas.microsoft.com/office/drawing/2014/main" id="{D4A9C197-B05D-4C5B-A8B5-9E089BF4B9A2}"/>
              </a:ext>
            </a:extLst>
          </p:cNvPr>
          <p:cNvGraphicFramePr>
            <a:graphicFrameLocks/>
          </p:cNvGraphicFramePr>
          <p:nvPr>
            <p:extLst>
              <p:ext uri="{D42A27DB-BD31-4B8C-83A1-F6EECF244321}">
                <p14:modId xmlns:p14="http://schemas.microsoft.com/office/powerpoint/2010/main" val="350537226"/>
              </p:ext>
            </p:extLst>
          </p:nvPr>
        </p:nvGraphicFramePr>
        <p:xfrm>
          <a:off x="99252" y="1509347"/>
          <a:ext cx="8945495" cy="3922060"/>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A957BAF3-DE57-436F-A1A9-8312C279C890}"/>
              </a:ext>
            </a:extLst>
          </p:cNvPr>
          <p:cNvPicPr>
            <a:picLocks noChangeAspect="1"/>
          </p:cNvPicPr>
          <p:nvPr/>
        </p:nvPicPr>
        <p:blipFill>
          <a:blip r:embed="rId3"/>
          <a:stretch>
            <a:fillRect/>
          </a:stretch>
        </p:blipFill>
        <p:spPr>
          <a:xfrm>
            <a:off x="94100" y="1453725"/>
            <a:ext cx="8955800" cy="3950550"/>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4" name="Picture 3">
            <a:extLst>
              <a:ext uri="{FF2B5EF4-FFF2-40B4-BE49-F238E27FC236}">
                <a16:creationId xmlns:a16="http://schemas.microsoft.com/office/drawing/2014/main" id="{97F8344A-0026-4948-8D37-189CD6E385B4}"/>
              </a:ext>
            </a:extLst>
          </p:cNvPr>
          <p:cNvPicPr>
            <a:picLocks noChangeAspect="1"/>
          </p:cNvPicPr>
          <p:nvPr/>
        </p:nvPicPr>
        <p:blipFill>
          <a:blip r:embed="rId2"/>
          <a:stretch>
            <a:fillRect/>
          </a:stretch>
        </p:blipFill>
        <p:spPr>
          <a:xfrm>
            <a:off x="2147884" y="1105824"/>
            <a:ext cx="484822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3" name="Picture 2">
            <a:extLst>
              <a:ext uri="{FF2B5EF4-FFF2-40B4-BE49-F238E27FC236}">
                <a16:creationId xmlns:a16="http://schemas.microsoft.com/office/drawing/2014/main" id="{099F2DCB-6D3B-4BA0-8842-6AB01D8E223C}"/>
              </a:ext>
            </a:extLst>
          </p:cNvPr>
          <p:cNvPicPr>
            <a:picLocks noChangeAspect="1"/>
          </p:cNvPicPr>
          <p:nvPr/>
        </p:nvPicPr>
        <p:blipFill>
          <a:blip r:embed="rId2"/>
          <a:stretch>
            <a:fillRect/>
          </a:stretch>
        </p:blipFill>
        <p:spPr>
          <a:xfrm>
            <a:off x="314325" y="933450"/>
            <a:ext cx="8515350" cy="49911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2" name="Picture 1">
            <a:extLst>
              <a:ext uri="{FF2B5EF4-FFF2-40B4-BE49-F238E27FC236}">
                <a16:creationId xmlns:a16="http://schemas.microsoft.com/office/drawing/2014/main" id="{2B9CC31C-9592-452F-9800-E011B95C80B1}"/>
              </a:ext>
            </a:extLst>
          </p:cNvPr>
          <p:cNvPicPr>
            <a:picLocks noChangeAspect="1"/>
          </p:cNvPicPr>
          <p:nvPr/>
        </p:nvPicPr>
        <p:blipFill>
          <a:blip r:embed="rId2"/>
          <a:stretch>
            <a:fillRect/>
          </a:stretch>
        </p:blipFill>
        <p:spPr>
          <a:xfrm>
            <a:off x="419100" y="267718"/>
            <a:ext cx="8305800" cy="5934075"/>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73E61CEE-CCF2-4ADB-8D40-6A122D172CB6}"/>
              </a:ext>
            </a:extLst>
          </p:cNvPr>
          <p:cNvPicPr>
            <a:picLocks noChangeAspect="1"/>
          </p:cNvPicPr>
          <p:nvPr/>
        </p:nvPicPr>
        <p:blipFill>
          <a:blip r:embed="rId2"/>
          <a:stretch>
            <a:fillRect/>
          </a:stretch>
        </p:blipFill>
        <p:spPr>
          <a:xfrm>
            <a:off x="1533525" y="672687"/>
            <a:ext cx="6076950" cy="5676900"/>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June 2022.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109,504 in June 2022, Up 3% from May 2022.</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(22,150 postings), </a:t>
            </a:r>
            <a:r>
              <a:rPr lang="en-US" sz="1900" b="1" dirty="0"/>
              <a:t>Finance and Insurance </a:t>
            </a:r>
            <a:r>
              <a:rPr lang="en-US" sz="1900" dirty="0"/>
              <a:t>(10,501 posting), </a:t>
            </a:r>
            <a:r>
              <a:rPr lang="en-US" sz="1900" b="1" dirty="0"/>
              <a:t>Retail Trade </a:t>
            </a:r>
            <a:r>
              <a:rPr lang="en-US" sz="1900" dirty="0"/>
              <a:t>(10,294 postings), and </a:t>
            </a:r>
            <a:r>
              <a:rPr lang="en-US" sz="1900" b="1" dirty="0"/>
              <a:t> Manufacturing </a:t>
            </a:r>
            <a:r>
              <a:rPr lang="en-US" sz="1900" dirty="0"/>
              <a:t>(9,044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(4,922 postings),</a:t>
            </a:r>
            <a:r>
              <a:rPr lang="en-US" sz="1900" b="1" dirty="0"/>
              <a:t> Retail Salespersons </a:t>
            </a:r>
            <a:r>
              <a:rPr lang="en-US" sz="1900" dirty="0"/>
              <a:t>(3,043 postings), </a:t>
            </a:r>
            <a:r>
              <a:rPr lang="en-US" sz="1900" b="1" dirty="0"/>
              <a:t>Wholesale &amp; Manufacturing Sales Representatives </a:t>
            </a:r>
            <a:r>
              <a:rPr lang="en-US" sz="1900" dirty="0"/>
              <a:t>(2,336 postings), and </a:t>
            </a:r>
            <a:r>
              <a:rPr lang="en-US" sz="1900" b="1" dirty="0"/>
              <a:t>Supervisors of Retail Sales Workers </a:t>
            </a:r>
            <a:r>
              <a:rPr lang="en-US" sz="1900" dirty="0"/>
              <a:t>(2,335).</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68754</TotalTime>
  <Words>1959</Words>
  <Application>Microsoft Office PowerPoint</Application>
  <PresentationFormat>On-screen Show (4:3)</PresentationFormat>
  <Paragraphs>384</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1524</cp:revision>
  <cp:lastPrinted>2022-02-18T00:09:43Z</cp:lastPrinted>
  <dcterms:created xsi:type="dcterms:W3CDTF">2016-10-12T17:47:24Z</dcterms:created>
  <dcterms:modified xsi:type="dcterms:W3CDTF">2022-07-18T14:14:29Z</dcterms:modified>
</cp:coreProperties>
</file>